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3" r:id="rId2"/>
    <p:sldId id="258" r:id="rId3"/>
    <p:sldId id="265" r:id="rId4"/>
  </p:sldIdLst>
  <p:sldSz cx="9144000" cy="6858000" type="screen4x3"/>
  <p:notesSz cx="6810375" cy="99425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3" autoAdjust="0"/>
    <p:restoredTop sz="92520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751A1EC8-C4AF-4FE8-B73E-04891579CC55}" type="datetimeFigureOut">
              <a:rPr lang="en-GB" smtClean="0"/>
              <a:pPr/>
              <a:t>01/06/2018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720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01C37622-E8EB-46CD-A098-5D6381FAD07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9315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37622-E8EB-46CD-A098-5D6381FAD078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4756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37622-E8EB-46CD-A098-5D6381FAD078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2256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37622-E8EB-46CD-A098-5D6381FAD078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4758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AB3B5-B967-4714-9312-1B976167495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463DF-83E9-4DAB-8BB8-5DF99F631F4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D7FD5-1E57-41BD-B13D-CE5ED135258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B9E7B-2A15-4072-9CA0-C21498C75D1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421F5-1799-4E3B-97A2-551CDE3C510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D7B73-F6ED-4FC9-84CE-F669526122A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63A5D-04AA-4CDF-82C7-94771743015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D4275-8C9C-44F7-A339-1A96F1D4586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0D6C7-6A10-47A2-B263-85FBCE3D6DE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F7E50-CA2D-4EC0-AD76-B8BB8C61C8B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16325-AC28-481E-8DFA-87FA49B46E1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DA74E319-ED2E-4DB6-B478-8439C5D80CF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b="2751"/>
          <a:stretch>
            <a:fillRect/>
          </a:stretch>
        </p:blipFill>
        <p:spPr bwMode="auto">
          <a:xfrm>
            <a:off x="-60490" y="0"/>
            <a:ext cx="920449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61" name="Group 2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51566"/>
              </p:ext>
            </p:extLst>
          </p:nvPr>
        </p:nvGraphicFramePr>
        <p:xfrm>
          <a:off x="611560" y="692695"/>
          <a:ext cx="7848873" cy="4976761"/>
        </p:xfrm>
        <a:graphic>
          <a:graphicData uri="http://schemas.openxmlformats.org/drawingml/2006/table">
            <a:tbl>
              <a:tblPr/>
              <a:tblGrid>
                <a:gridCol w="1117958"/>
                <a:gridCol w="1340970"/>
                <a:gridCol w="1325041"/>
                <a:gridCol w="1387310"/>
                <a:gridCol w="1322143"/>
                <a:gridCol w="1355451"/>
              </a:tblGrid>
              <a:tr h="359531"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Monday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Tuesday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Wednesday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Thursday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Friday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622"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/>
                      </a:r>
                      <a:b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</a:b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Hot Main Dish</a:t>
                      </a:r>
                    </a:p>
                  </a:txBody>
                  <a:tcPr marL="96802" marR="96802" marT="48401" marB="484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Mac ‘N’ Cheese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Macaroni Cheese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Chicken Mayo Bun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Jacket Wedges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Roast Turkey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Roast Potatoes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&amp; Gravy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kern="1200" baseline="0" dirty="0" smtClean="0">
                          <a:solidFill>
                            <a:schemeClr val="tx1"/>
                          </a:solidFill>
                          <a:latin typeface="Gill Sans"/>
                          <a:ea typeface="+mn-ea"/>
                          <a:cs typeface="+mn-cs"/>
                        </a:rPr>
                        <a:t>Pork Ragu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Rice **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Crispy Fish &amp; Chips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Crispy Battered  Pollock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Chips 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0317"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Alternative Dish</a:t>
                      </a:r>
                    </a:p>
                  </a:txBody>
                  <a:tcPr marL="96802" marR="96802" marT="48401" marB="484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Mild Potato and Chickpea Curry </a:t>
                      </a:r>
                      <a:r>
                        <a:rPr kumimoji="0" lang="en-GB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Rice **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Creamy Broccoli and Sweetcorn Pasta **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Sweet Potato and Chickpea Roast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Roast Potatoes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and Gravy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Vegetable and Cream Cheese Crumble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New Potatoes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/>
                        </a:rPr>
                        <a:t>Quorn Dippers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Chips</a:t>
                      </a: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54"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Vegetables</a:t>
                      </a:r>
                    </a:p>
                  </a:txBody>
                  <a:tcPr marL="96802" marR="96802" marT="48401" marB="484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Sweetcorn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Peas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Roasted Vegetables</a:t>
                      </a:r>
                      <a:endParaRPr kumimoji="0" lang="en-GB" sz="1000" b="0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Carrots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Green Beans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Cauliflower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Carrots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Broccoli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Baked Beans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Crunchy Coleslaw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8830"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Desserts</a:t>
                      </a:r>
                    </a:p>
                  </a:txBody>
                  <a:tcPr marL="96802" marR="96802" marT="48401" marB="484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/>
                        </a:rPr>
                        <a:t>Flapjack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/>
                        </a:rPr>
                        <a:t>with Fruit Slices</a:t>
                      </a:r>
                      <a:r>
                        <a:rPr kumimoji="0" lang="en-GB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/>
                        </a:rPr>
                        <a:t> *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Pear and Ginger Crumble *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Custard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Chocolate </a:t>
                      </a: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Ice Cream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Brownie Cake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Lemon Shortbread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1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376">
                <a:tc gridSpan="6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Cool Water, Fresh Fruit and Yoghurt served daily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*Fruit Based  **Wholegrain ***</a:t>
                      </a:r>
                      <a:r>
                        <a:rPr lang="en-GB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Gill Sans" pitchFamily="34" charset="0"/>
                        </a:rPr>
                        <a:t>Oily Fish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531">
                <a:tc gridSpan="6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6802" marR="96802" marT="48401" marB="4840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98" name="Text Box 65"/>
          <p:cNvSpPr txBox="1">
            <a:spLocks noChangeArrowheads="1"/>
          </p:cNvSpPr>
          <p:nvPr/>
        </p:nvSpPr>
        <p:spPr bwMode="auto">
          <a:xfrm>
            <a:off x="2555776" y="0"/>
            <a:ext cx="403244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GB" b="1" dirty="0" smtClean="0">
                <a:solidFill>
                  <a:schemeClr val="bg1"/>
                </a:solidFill>
                <a:ea typeface="MS PGothic" pitchFamily="34" charset="-128"/>
              </a:rPr>
              <a:t>Primary Autumn/Winter 2018 </a:t>
            </a:r>
            <a:r>
              <a:rPr lang="en-GB" b="1" dirty="0">
                <a:solidFill>
                  <a:schemeClr val="bg1"/>
                </a:solidFill>
                <a:ea typeface="MS PGothic" pitchFamily="34" charset="-128"/>
              </a:rPr>
              <a:t>Menu </a:t>
            </a:r>
            <a:endParaRPr lang="en-GB" b="1" dirty="0" smtClean="0">
              <a:solidFill>
                <a:schemeClr val="bg1"/>
              </a:solidFill>
              <a:ea typeface="MS PGothic" pitchFamily="34" charset="-128"/>
            </a:endParaRPr>
          </a:p>
          <a:p>
            <a:pPr algn="ctr">
              <a:spcBef>
                <a:spcPts val="600"/>
              </a:spcBef>
            </a:pPr>
            <a:r>
              <a:rPr lang="en-GB" b="1" dirty="0" smtClean="0">
                <a:solidFill>
                  <a:schemeClr val="bg1"/>
                </a:solidFill>
                <a:ea typeface="MS PGothic" pitchFamily="34" charset="-128"/>
              </a:rPr>
              <a:t>Week 1</a:t>
            </a:r>
          </a:p>
          <a:p>
            <a:pPr algn="ctr">
              <a:spcBef>
                <a:spcPts val="600"/>
              </a:spcBef>
            </a:pPr>
            <a:endParaRPr lang="en-GB" b="1" dirty="0">
              <a:solidFill>
                <a:schemeClr val="bg1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b="2751"/>
          <a:stretch>
            <a:fillRect/>
          </a:stretch>
        </p:blipFill>
        <p:spPr bwMode="auto">
          <a:xfrm>
            <a:off x="-23978" y="0"/>
            <a:ext cx="920449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360" name="Group 2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772293"/>
              </p:ext>
            </p:extLst>
          </p:nvPr>
        </p:nvGraphicFramePr>
        <p:xfrm>
          <a:off x="611561" y="723273"/>
          <a:ext cx="7920879" cy="5143939"/>
        </p:xfrm>
        <a:graphic>
          <a:graphicData uri="http://schemas.openxmlformats.org/drawingml/2006/table">
            <a:tbl>
              <a:tblPr/>
              <a:tblGrid>
                <a:gridCol w="1142828"/>
                <a:gridCol w="1338658"/>
                <a:gridCol w="1337197"/>
                <a:gridCol w="1400037"/>
                <a:gridCol w="1334273"/>
                <a:gridCol w="1367886"/>
              </a:tblGrid>
              <a:tr h="282405"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Monday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Tuesday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Wednesday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Thursday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Friday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5634"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/>
                      </a:r>
                      <a:b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</a:b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Hot Main Dish</a:t>
                      </a:r>
                    </a:p>
                  </a:txBody>
                  <a:tcPr marL="96802" marR="96802" marT="48401" marB="484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Mozzarella &amp; Tomato Pizza **</a:t>
                      </a:r>
                      <a:endParaRPr kumimoji="0" lang="en-GB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Pasta Salad **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Pork Sausages </a:t>
                      </a:r>
                      <a:r>
                        <a:rPr kumimoji="0" lang="en-GB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Cheesy Mash</a:t>
                      </a:r>
                      <a:endParaRPr lang="en-GB" sz="1000" b="0" i="1" u="none" strike="noStrike" kern="1200" baseline="0" dirty="0" smtClean="0">
                        <a:solidFill>
                          <a:schemeClr val="tx1"/>
                        </a:solidFill>
                        <a:latin typeface="Gill Sans"/>
                        <a:ea typeface="+mn-ea"/>
                        <a:cs typeface="+mn-cs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Roast Turkey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Roast Potatoes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and Gravy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Chicken and Tomato Lasagne</a:t>
                      </a:r>
                      <a:endParaRPr kumimoji="0" lang="en-GB" sz="1000" b="0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Garlic &amp; Herb Bread Wedge **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Golden Fish Fingers &amp; Chips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Breaded Fish Fingers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Chips </a:t>
                      </a:r>
                      <a:endParaRPr kumimoji="0" lang="en-GB" sz="1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9696"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Alternative Dish</a:t>
                      </a:r>
                    </a:p>
                  </a:txBody>
                  <a:tcPr marL="96802" marR="96802" marT="48401" marB="484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Vegetable Biryani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Vegetarian Sausages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Cheesy Mash 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Cauliflower and Broccoli Cheese Bake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Roast Potatoes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Vegetarian Tagine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Rice **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/>
                        </a:rPr>
                        <a:t>Mediterranean Tart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"/>
                        </a:rPr>
                        <a:t>(pastry restricted)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Gill Sans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Chips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Gill Sans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82"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Vegetables</a:t>
                      </a:r>
                    </a:p>
                  </a:txBody>
                  <a:tcPr marL="96802" marR="96802" marT="48401" marB="484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Broccoli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Sweetcorn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Baked Beans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Roasted Vegetables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Roast Parsnip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Carrots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Green Beans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Cauliflower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Peas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Baked Beans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4755"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Desserts</a:t>
                      </a:r>
                    </a:p>
                  </a:txBody>
                  <a:tcPr marL="96802" marR="96802" marT="48401" marB="484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Vanilla Ice Cream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St Clements Sponge Cake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Oatie</a:t>
                      </a: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 Biscuit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Fruit Slices </a:t>
                      </a: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*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Apple and Berry Crumble *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Custard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/>
                        </a:rPr>
                        <a:t>Banana and Apricot Flapjack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651">
                <a:tc gridSpan="6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Cool Water, Fresh Fruit and Yoghurt served daily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*Fruit Based  **Wholegrain ***</a:t>
                      </a:r>
                      <a:r>
                        <a:rPr lang="en-GB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Gill Sans" pitchFamily="34" charset="0"/>
                        </a:rPr>
                        <a:t>Oily Fish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405">
                <a:tc gridSpan="6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6802" marR="96802" marT="48401" marB="4840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22" name="Text Box 65"/>
          <p:cNvSpPr txBox="1">
            <a:spLocks noChangeArrowheads="1"/>
          </p:cNvSpPr>
          <p:nvPr/>
        </p:nvSpPr>
        <p:spPr bwMode="auto">
          <a:xfrm>
            <a:off x="2699792" y="0"/>
            <a:ext cx="4104456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GB" b="1" dirty="0" smtClean="0">
                <a:solidFill>
                  <a:schemeClr val="bg1"/>
                </a:solidFill>
                <a:ea typeface="MS PGothic" pitchFamily="34" charset="-128"/>
              </a:rPr>
              <a:t>Primary </a:t>
            </a:r>
            <a:r>
              <a:rPr lang="en-GB" b="1" dirty="0">
                <a:solidFill>
                  <a:schemeClr val="bg1"/>
                </a:solidFill>
                <a:ea typeface="MS PGothic" pitchFamily="34" charset="-128"/>
              </a:rPr>
              <a:t>Autumn/Winter 2018 Menu  </a:t>
            </a:r>
          </a:p>
          <a:p>
            <a:pPr algn="ctr">
              <a:spcBef>
                <a:spcPts val="600"/>
              </a:spcBef>
            </a:pPr>
            <a:r>
              <a:rPr lang="en-GB" b="1" dirty="0">
                <a:solidFill>
                  <a:schemeClr val="bg1"/>
                </a:solidFill>
                <a:ea typeface="MS PGothic" pitchFamily="34" charset="-128"/>
              </a:rPr>
              <a:t>Week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b="2751"/>
          <a:stretch>
            <a:fillRect/>
          </a:stretch>
        </p:blipFill>
        <p:spPr bwMode="auto">
          <a:xfrm>
            <a:off x="-87424" y="0"/>
            <a:ext cx="920449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61" name="Group 2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588794"/>
              </p:ext>
            </p:extLst>
          </p:nvPr>
        </p:nvGraphicFramePr>
        <p:xfrm>
          <a:off x="539553" y="723275"/>
          <a:ext cx="7920879" cy="5594501"/>
        </p:xfrm>
        <a:graphic>
          <a:graphicData uri="http://schemas.openxmlformats.org/drawingml/2006/table">
            <a:tbl>
              <a:tblPr/>
              <a:tblGrid>
                <a:gridCol w="1128214"/>
                <a:gridCol w="1353272"/>
                <a:gridCol w="1337196"/>
                <a:gridCol w="1400038"/>
                <a:gridCol w="1334273"/>
                <a:gridCol w="1367886"/>
              </a:tblGrid>
              <a:tr h="327440"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Monday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Tuesday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Wednesday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Thursday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Friday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8165"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/>
                      </a:r>
                      <a:b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</a:b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Hot Main Dish</a:t>
                      </a:r>
                    </a:p>
                  </a:txBody>
                  <a:tcPr marL="96802" marR="96802" marT="48401" marB="484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Mozzarella &amp; Tomato Pizza **</a:t>
                      </a:r>
                      <a:endParaRPr kumimoji="0" lang="en-GB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Jacket Wedges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Chicken and Broccoli Pie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" pitchFamily="34" charset="0"/>
                        </a:rPr>
                        <a:t>(pastry restricted)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New Potatoes</a:t>
                      </a:r>
                      <a:endParaRPr kumimoji="0" lang="en-GB" sz="1000" b="0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Roast Pork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Roast Potatoes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and Gravy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Beef Macaroni Bake</a:t>
                      </a:r>
                      <a:endParaRPr kumimoji="0" lang="en-GB" sz="1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Garlic &amp; Herb Bread Wedge **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Salmon Fish Fingers ***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Chips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8787"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Alternative Dish</a:t>
                      </a:r>
                    </a:p>
                  </a:txBody>
                  <a:tcPr marL="96802" marR="96802" marT="48401" marB="484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Tomato and Vegetable Savoury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 Rice</a:t>
                      </a:r>
                      <a:endParaRPr lang="en-GB" sz="1000" dirty="0" smtClean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Creamy Tomato and Basil Pasta **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Quorn Roast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Roast Potatoes with Gravy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/>
                        </a:rPr>
                        <a:t>Vegetable Korma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rice **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/>
                        </a:rPr>
                        <a:t>Baked Bean and Cheese Quesadilla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Chips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9970"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Vegetables</a:t>
                      </a:r>
                    </a:p>
                  </a:txBody>
                  <a:tcPr marL="96802" marR="96802" marT="48401" marB="484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Peas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Roasted Vegetables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Carrots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Green Beans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Seasonal Cabbage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Carrot and Swede Mash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kern="1200" baseline="0" dirty="0" smtClean="0">
                          <a:solidFill>
                            <a:schemeClr val="tx1"/>
                          </a:solidFill>
                          <a:latin typeface="Gill Sans"/>
                          <a:ea typeface="+mn-ea"/>
                          <a:cs typeface="+mn-cs"/>
                        </a:rPr>
                        <a:t>Broccoli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Sweetcorn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 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Peas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Crunchy Coleslaw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5317"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Desserts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/>
                        </a:rPr>
                        <a:t>Strawberry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/>
                        </a:rPr>
                        <a:t> Ice Cream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baseline="0" dirty="0" smtClean="0">
                          <a:solidFill>
                            <a:schemeClr val="tx1"/>
                          </a:solidFill>
                          <a:latin typeface="Gill Sans"/>
                        </a:rPr>
                        <a:t>Raspberry Ripple Cake</a:t>
                      </a: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Peach Slice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/>
                        </a:rPr>
                        <a:t>Shortbread Fingers 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/>
                        </a:rPr>
                        <a:t>with Fruit Slices *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Pineapple Upside Down Cake *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34" charset="0"/>
                        </a:rPr>
                        <a:t>with Custard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915">
                <a:tc gridSpan="6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Cool Water, Fresh Fruit and Yoghurt served daily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*Fruit Based  **Wholegrain ***</a:t>
                      </a:r>
                      <a:r>
                        <a:rPr lang="en-GB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Gill Sans" pitchFamily="34" charset="0"/>
                        </a:rPr>
                        <a:t>Oily Fish</a:t>
                      </a:r>
                    </a:p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marL="96802" marR="96802" marT="48401" marB="484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9860">
                <a:tc gridSpan="6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6802" marR="96802" marT="48401" marB="4840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47" name="Text Box 65"/>
          <p:cNvSpPr txBox="1">
            <a:spLocks noChangeArrowheads="1"/>
          </p:cNvSpPr>
          <p:nvPr/>
        </p:nvSpPr>
        <p:spPr bwMode="auto">
          <a:xfrm>
            <a:off x="2627784" y="0"/>
            <a:ext cx="4032448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GB" b="1" dirty="0" smtClean="0">
                <a:solidFill>
                  <a:schemeClr val="bg1"/>
                </a:solidFill>
                <a:ea typeface="MS PGothic" pitchFamily="34" charset="-128"/>
              </a:rPr>
              <a:t>Primary </a:t>
            </a:r>
            <a:r>
              <a:rPr lang="en-GB" b="1" dirty="0">
                <a:solidFill>
                  <a:schemeClr val="bg1"/>
                </a:solidFill>
                <a:ea typeface="MS PGothic" pitchFamily="34" charset="-128"/>
              </a:rPr>
              <a:t>Autumn/Winter 2018 Menu </a:t>
            </a:r>
          </a:p>
          <a:p>
            <a:pPr algn="ctr">
              <a:spcBef>
                <a:spcPts val="600"/>
              </a:spcBef>
            </a:pPr>
            <a:r>
              <a:rPr lang="en-GB" b="1" dirty="0">
                <a:solidFill>
                  <a:schemeClr val="bg1"/>
                </a:solidFill>
                <a:ea typeface="MS PGothic" pitchFamily="34" charset="-128"/>
              </a:rPr>
              <a:t>Week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44465</TotalTime>
  <Words>423</Words>
  <Application>Microsoft Office PowerPoint</Application>
  <PresentationFormat>On-screen Show (4:3)</PresentationFormat>
  <Paragraphs>159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MS PGothic</vt:lpstr>
      <vt:lpstr>Arial</vt:lpstr>
      <vt:lpstr>Calibri</vt:lpstr>
      <vt:lpstr>Gill Sans</vt:lpstr>
      <vt:lpstr>Default Design</vt:lpstr>
      <vt:lpstr>PowerPoint Presentation</vt:lpstr>
      <vt:lpstr>PowerPoint Presentation</vt:lpstr>
      <vt:lpstr>PowerPoint Presentation</vt:lpstr>
    </vt:vector>
  </TitlesOfParts>
  <Company>Compass Group UK &amp; Ireland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wallisp1</dc:creator>
  <cp:lastModifiedBy>TIMOTHY WRIGHT</cp:lastModifiedBy>
  <cp:revision>2272</cp:revision>
  <cp:lastPrinted>2016-11-07T10:02:51Z</cp:lastPrinted>
  <dcterms:created xsi:type="dcterms:W3CDTF">2009-01-30T08:49:11Z</dcterms:created>
  <dcterms:modified xsi:type="dcterms:W3CDTF">2018-06-01T12:35:06Z</dcterms:modified>
</cp:coreProperties>
</file>